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8" r:id="rId3"/>
    <p:sldId id="261" r:id="rId4"/>
    <p:sldId id="269" r:id="rId5"/>
    <p:sldId id="272" r:id="rId6"/>
    <p:sldId id="273" r:id="rId7"/>
    <p:sldId id="274" r:id="rId8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/>
        </a:p>
      </dgm:t>
    </dgm:pt>
    <dgm:pt modelId="{E1F87E0E-FF3E-47D3-BFF3-1936BDC1B9A7}">
      <dgm:prSet phldrT="[テキスト]" custT="1"/>
      <dgm:spPr/>
      <dgm:t>
        <a:bodyPr/>
        <a:lstStyle/>
        <a:p>
          <a:r>
            <a:rPr kumimoji="1" lang="ja-JP" altLang="en-US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院内助産</a:t>
          </a:r>
          <a:endParaRPr kumimoji="1" lang="en-US" altLang="ja-JP" sz="24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r>
            <a:rPr kumimoji="1" lang="ja-JP" altLang="en-US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システム</a:t>
          </a:r>
          <a:endParaRPr kumimoji="1" lang="ja-JP" altLang="en-US" sz="24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kumimoji="1" lang="ja-JP" sz="160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kumimoji="1" lang="ja-JP" sz="160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356E178-4180-471B-A95D-2442FCF758CB}">
      <dgm:prSet phldrT="[テキスト]" custT="1"/>
      <dgm:spPr/>
      <dgm:t>
        <a:bodyPr/>
        <a:lstStyle/>
        <a:p>
          <a:r>
            <a: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助産師外来</a:t>
          </a:r>
          <a:endParaRPr kumimoji="1" lang="en-US" altLang="ja-JP" sz="18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kumimoji="1" lang="ja-JP" sz="160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kumimoji="1" lang="ja-JP" sz="160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6369594-53CA-4743-BFF7-C2D904DA742C}">
      <dgm:prSet phldrT="[テキスト]" custT="1"/>
      <dgm:spPr/>
      <dgm:t>
        <a:bodyPr/>
        <a:lstStyle/>
        <a:p>
          <a:r>
            <a: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乳児健診</a:t>
          </a:r>
          <a:endParaRPr kumimoji="1" lang="en-US" altLang="ja-JP" sz="18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kumimoji="1" lang="ja-JP" sz="160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kumimoji="1" lang="ja-JP" sz="160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626C495-F3A7-4ADE-A0FE-4E7983E98359}">
      <dgm:prSet phldrT="[テキスト]" custT="1"/>
      <dgm:spPr/>
      <dgm:t>
        <a:bodyPr/>
        <a:lstStyle/>
        <a:p>
          <a:pPr algn="l"/>
          <a:r>
            <a: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産後検診</a:t>
          </a:r>
          <a:endParaRPr kumimoji="1" lang="en-US" altLang="ja-JP" sz="18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algn="l"/>
          <a:r>
            <a: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母乳外来</a:t>
          </a:r>
          <a:endParaRPr kumimoji="1" lang="en-US" altLang="ja-JP" sz="18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kumimoji="1" lang="ja-JP" sz="160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kumimoji="1" lang="ja-JP" sz="160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C2DF43D-A878-4B6A-B15F-7FFBED6EC842}">
      <dgm:prSet phldrT="[テキスト]" custT="1"/>
      <dgm:spPr/>
      <dgm:t>
        <a:bodyPr/>
        <a:lstStyle/>
        <a:p>
          <a:r>
            <a: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アクティブバース</a:t>
          </a:r>
          <a:endParaRPr kumimoji="1" lang="en-US" altLang="ja-JP" sz="18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kumimoji="1" lang="ja-JP" sz="160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kumimoji="1" lang="ja-JP" sz="160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 custLinFactNeighborY="470"/>
      <dgm:spPr/>
      <dgm:t>
        <a:bodyPr/>
        <a:lstStyle/>
        <a:p>
          <a:endParaRPr kumimoji="1" lang="ja-JP"/>
        </a:p>
      </dgm:t>
    </dgm:pt>
    <dgm:pt modelId="{E7BFA9EE-B858-4016-80BA-575963560F75}" type="pres">
      <dgm:prSet presAssocID="{2356E178-4180-471B-A95D-2442FCF758C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/>
        </a:p>
      </dgm:t>
    </dgm:pt>
    <dgm:pt modelId="{3255F1BD-E04A-41BF-B64D-B06E6D0468D8}" type="pres">
      <dgm:prSet presAssocID="{D6369594-53CA-4743-BFF7-C2D904DA742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/>
        </a:p>
      </dgm:t>
    </dgm:pt>
    <dgm:pt modelId="{BCC6AE36-1AA5-4143-A95B-3979139E867E}" type="pres">
      <dgm:prSet presAssocID="{B626C495-F3A7-4ADE-A0FE-4E7983E98359}" presName="node" presStyleLbl="vennNode1" presStyleIdx="3" presStyleCnt="5" custScaleX="166299" custScaleY="93755">
        <dgm:presLayoutVars>
          <dgm:bulletEnabled val="1"/>
        </dgm:presLayoutVars>
      </dgm:prSet>
      <dgm:spPr/>
      <dgm:t>
        <a:bodyPr/>
        <a:lstStyle/>
        <a:p>
          <a:endParaRPr kumimoji="1" lang="ja-JP"/>
        </a:p>
      </dgm:t>
    </dgm:pt>
    <dgm:pt modelId="{E0DEE663-04E6-49D6-A3C7-F8FB5F8BE33B}" type="pres">
      <dgm:prSet presAssocID="{BC2DF43D-A878-4B6A-B15F-7FFBED6EC84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215497" y="984182"/>
          <a:ext cx="2369604" cy="23696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院内助産</a:t>
          </a:r>
          <a:endParaRPr kumimoji="1" lang="en-US" altLang="ja-JP" sz="2400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システム</a:t>
          </a:r>
          <a:endParaRPr kumimoji="1" lang="ja-JP" altLang="en-US" sz="24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562517" y="1331202"/>
        <a:ext cx="1675564" cy="1675564"/>
      </dsp:txXfrm>
    </dsp:sp>
    <dsp:sp modelId="{E7BFA9EE-B858-4016-80BA-575963560F75}">
      <dsp:nvSpPr>
        <dsp:cNvPr id="0" name=""/>
        <dsp:cNvSpPr/>
      </dsp:nvSpPr>
      <dsp:spPr>
        <a:xfrm>
          <a:off x="1807898" y="18920"/>
          <a:ext cx="1184802" cy="1184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助産師外来</a:t>
          </a:r>
          <a:endParaRPr kumimoji="1" lang="en-US" altLang="ja-JP" sz="18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981408" y="192430"/>
        <a:ext cx="837782" cy="837782"/>
      </dsp:txXfrm>
    </dsp:sp>
    <dsp:sp modelId="{3255F1BD-E04A-41BF-B64D-B06E6D0468D8}">
      <dsp:nvSpPr>
        <dsp:cNvPr id="0" name=""/>
        <dsp:cNvSpPr/>
      </dsp:nvSpPr>
      <dsp:spPr>
        <a:xfrm>
          <a:off x="3351056" y="1562078"/>
          <a:ext cx="1184802" cy="1184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乳児健診</a:t>
          </a:r>
          <a:endParaRPr kumimoji="1" lang="en-US" altLang="ja-JP" sz="18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524566" y="1735588"/>
        <a:ext cx="837782" cy="837782"/>
      </dsp:txXfrm>
    </dsp:sp>
    <dsp:sp modelId="{BCC6AE36-1AA5-4143-A95B-3979139E867E}">
      <dsp:nvSpPr>
        <dsp:cNvPr id="0" name=""/>
        <dsp:cNvSpPr/>
      </dsp:nvSpPr>
      <dsp:spPr>
        <a:xfrm>
          <a:off x="1415142" y="3142230"/>
          <a:ext cx="1970314" cy="111081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産後検診</a:t>
          </a:r>
          <a:endParaRPr kumimoji="1" lang="en-US" altLang="ja-JP" sz="1800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母乳外来</a:t>
          </a:r>
          <a:endParaRPr kumimoji="1" lang="en-US" altLang="ja-JP" sz="18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03688" y="3304905"/>
        <a:ext cx="1393222" cy="785461"/>
      </dsp:txXfrm>
    </dsp:sp>
    <dsp:sp modelId="{E0DEE663-04E6-49D6-A3C7-F8FB5F8BE33B}">
      <dsp:nvSpPr>
        <dsp:cNvPr id="0" name=""/>
        <dsp:cNvSpPr/>
      </dsp:nvSpPr>
      <dsp:spPr>
        <a:xfrm>
          <a:off x="264741" y="1562078"/>
          <a:ext cx="1184802" cy="118480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アクティブバース</a:t>
          </a:r>
          <a:endParaRPr kumimoji="1" lang="en-US" altLang="ja-JP" sz="18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38251" y="1735588"/>
        <a:ext cx="837782" cy="83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latinLnBrk="0">
              <a:defRPr kumimoji="1" lang="ja-JP" sz="1300"/>
            </a:lvl1pPr>
          </a:lstStyle>
          <a:p>
            <a:endParaRPr kumimoji="1" lang="ja-JP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latinLnBrk="0">
              <a:defRPr kumimoji="1" lang="ja-JP" sz="1300"/>
            </a:lvl1pPr>
          </a:lstStyle>
          <a:p>
            <a:fld id="{E6F93605-0C0C-4258-9724-5F2F9BB3BC90}" type="datetimeFigureOut">
              <a:rPr kumimoji="1" lang="en-US" altLang="ja-JP" smtClean="0">
                <a:ea typeface="Meiryo UI" panose="020B0604030504040204" pitchFamily="50" charset="-128"/>
              </a:rPr>
              <a:t>6/7/2013</a:t>
            </a:fld>
            <a:endParaRPr kumimoji="1" lang="ja-JP"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latinLnBrk="0">
              <a:defRPr kumimoji="1" lang="ja-JP" sz="1300"/>
            </a:lvl1pPr>
          </a:lstStyle>
          <a:p>
            <a:endParaRPr kumimoji="1" lang="ja-JP"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latinLnBrk="0">
              <a:defRPr kumimoji="1" lang="ja-JP" sz="1300"/>
            </a:lvl1pPr>
          </a:lstStyle>
          <a:p>
            <a:fld id="{663FFE7F-C917-439A-8026-3D301EB5CC28}" type="slidenum">
              <a:rPr kumimoji="1" lang="ja-JP" smtClean="0">
                <a:ea typeface="Meiryo UI" panose="020B0604030504040204" pitchFamily="50" charset="-128"/>
              </a:rPr>
              <a:t>‹#›</a:t>
            </a:fld>
            <a:endParaRPr kumimoji="1" lang="ja-JP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latinLnBrk="0">
              <a:defRPr kumimoji="1" lang="ja-JP" sz="130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latinLnBrk="0">
              <a:defRPr kumimoji="1" lang="ja-JP" sz="1300">
                <a:ea typeface="Meiryo UI" panose="020B0604030504040204" pitchFamily="50" charset="-128"/>
              </a:defRPr>
            </a:lvl1pPr>
          </a:lstStyle>
          <a:p>
            <a:fld id="{28F31B3D-E4E3-4A80-AB70-C5564C267266}" type="datetimeFigureOut">
              <a:rPr lang="en-US" altLang="ja-JP" smtClean="0"/>
              <a:pPr/>
              <a:t>6/7/2013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kumimoji="1"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38185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latinLnBrk="0">
              <a:defRPr kumimoji="1" lang="ja-JP" sz="1300"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latinLnBrk="0">
              <a:defRPr kumimoji="1" lang="ja-JP" sz="1300">
                <a:ea typeface="Meiryo UI" panose="020B0604030504040204" pitchFamily="50" charset="-128"/>
              </a:defRPr>
            </a:lvl1pPr>
          </a:lstStyle>
          <a:p>
            <a:fld id="{4EC0B30D-C07A-425B-A90C-BA7BEB19107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kumimoji="1" lang="ja-JP" sz="4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20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2012/10/9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2012/10/9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2012/10/9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kumimoji="1" lang="ja-JP" sz="4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/>
            </a:lvl1pPr>
            <a:lvl2pPr marL="457200" indent="0" latinLnBrk="0">
              <a:buNone/>
              <a:defRPr kumimoji="1" lang="ja-JP" sz="2000"/>
            </a:lvl2pPr>
            <a:lvl3pPr marL="914400" indent="0" latinLnBrk="0">
              <a:buNone/>
              <a:defRPr kumimoji="1" lang="ja-JP" sz="1800"/>
            </a:lvl3pPr>
            <a:lvl4pPr marL="1371600" indent="0" latinLnBrk="0">
              <a:buNone/>
              <a:defRPr kumimoji="1" lang="ja-JP" sz="1600"/>
            </a:lvl4pPr>
            <a:lvl5pPr marL="1828800" indent="0" latinLnBrk="0">
              <a:buNone/>
              <a:defRPr kumimoji="1" lang="ja-JP" sz="1600"/>
            </a:lvl5pPr>
            <a:lvl6pPr marL="2286000" indent="0" latinLnBrk="0">
              <a:buNone/>
              <a:defRPr kumimoji="1" lang="ja-JP" sz="1600"/>
            </a:lvl6pPr>
            <a:lvl7pPr marL="2743200" indent="0" latinLnBrk="0">
              <a:buNone/>
              <a:defRPr kumimoji="1" lang="ja-JP" sz="1600"/>
            </a:lvl7pPr>
            <a:lvl8pPr marL="3200400" indent="0" latinLnBrk="0">
              <a:buNone/>
              <a:defRPr kumimoji="1" lang="ja-JP" sz="1600"/>
            </a:lvl8pPr>
            <a:lvl9pPr marL="3657600" indent="0" latinLnBrk="0">
              <a:buNone/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/>
            </a:lvl8pPr>
            <a:lvl9pPr latinLnBrk="0">
              <a:defRPr kumimoji="1" lang="ja-JP"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/>
            </a:lvl8pPr>
            <a:lvl9pPr latinLnBrk="0">
              <a:defRPr kumimoji="1" lang="ja-JP"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2012/10/9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2012/10/9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2012/10/9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2012/10/9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kumimoji="1" lang="ja-JP" sz="2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2000"/>
            </a:lvl6pPr>
            <a:lvl7pPr latinLnBrk="0">
              <a:defRPr kumimoji="1" lang="ja-JP" sz="2000"/>
            </a:lvl7pPr>
            <a:lvl8pPr latinLnBrk="0">
              <a:defRPr kumimoji="1" lang="ja-JP" sz="2000"/>
            </a:lvl8pPr>
            <a:lvl9pPr latinLnBrk="0">
              <a:defRPr kumimoji="1" lang="ja-JP"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14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2012/10/9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kumimoji="1" lang="ja-JP" sz="2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kumimoji="1" lang="ja-JP" sz="20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14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800">
                <a:solidFill>
                  <a:schemeClr val="tx1"/>
                </a:solidFill>
                <a:ea typeface="Meiryo UI" panose="020B0604030504040204" pitchFamily="50" charset="-128"/>
              </a:defRPr>
            </a:lvl1pPr>
          </a:lstStyle>
          <a:p>
            <a:fld id="{37CC0096-1860-4642-9CD2-0079EA5E7CD1}" type="datetimeFigureOut">
              <a:rPr lang="en-US" altLang="ja-JP" smtClean="0"/>
              <a:pPr/>
              <a:t>6/7/2013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1" lang="ja-JP" sz="800">
                <a:solidFill>
                  <a:schemeClr val="tx1"/>
                </a:solidFill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800">
                <a:solidFill>
                  <a:schemeClr val="tx1"/>
                </a:solidFill>
                <a:ea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200" kern="1200">
          <a:solidFill>
            <a:schemeClr val="accent1">
              <a:lumMod val="75000"/>
            </a:schemeClr>
          </a:solidFill>
          <a:latin typeface="+mj-lt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kumimoji="1" lang="ja-JP" sz="160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kumimoji="1" lang="ja-JP" sz="1200" kern="1200">
          <a:solidFill>
            <a:schemeClr val="tx1"/>
          </a:solidFill>
          <a:latin typeface="+mn-lt"/>
          <a:ea typeface="Meiryo UI" panose="020B0604030504040204" pitchFamily="50" charset="-128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院内助産システム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6799" y="5731795"/>
            <a:ext cx="8788401" cy="930262"/>
          </a:xfrm>
        </p:spPr>
        <p:txBody>
          <a:bodyPr>
            <a:normAutofit/>
          </a:bodyPr>
          <a:lstStyle/>
          <a:p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cs typeface="Meiryo UI" panose="020B0604030504040204" pitchFamily="50" charset="-128"/>
              </a:rPr>
              <a:t>院内助産システムとは</a:t>
            </a:r>
            <a:endParaRPr kumimoji="1" lang="ja-JP" dirty="0">
              <a:latin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88572" y="1904590"/>
            <a:ext cx="4884057" cy="3668487"/>
          </a:xfrm>
        </p:spPr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cs typeface="Meiryo UI" panose="020B0604030504040204" pitchFamily="50" charset="-128"/>
              </a:rPr>
              <a:t>助産師</a:t>
            </a:r>
            <a:r>
              <a:rPr lang="ja-JP" altLang="en-US" dirty="0" smtClean="0">
                <a:latin typeface="Meiryo UI" panose="020B0604030504040204" pitchFamily="50" charset="-128"/>
                <a:cs typeface="Meiryo UI" panose="020B0604030504040204" pitchFamily="50" charset="-128"/>
              </a:rPr>
              <a:t>外来</a:t>
            </a:r>
            <a:endParaRPr lang="en-US" altLang="ja-JP" dirty="0" smtClean="0">
              <a:latin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cs typeface="Meiryo UI" panose="020B0604030504040204" pitchFamily="50" charset="-128"/>
              </a:rPr>
              <a:t>アクティブバース</a:t>
            </a:r>
            <a:endParaRPr lang="en-US" altLang="ja-JP" dirty="0" smtClean="0">
              <a:latin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cs typeface="Meiryo UI" panose="020B0604030504040204" pitchFamily="50" charset="-128"/>
              </a:rPr>
              <a:t>乳児健</a:t>
            </a:r>
            <a:r>
              <a:rPr lang="ja-JP" altLang="en-US" dirty="0" smtClean="0">
                <a:latin typeface="Meiryo UI" panose="020B0604030504040204" pitchFamily="50" charset="-128"/>
                <a:cs typeface="Meiryo UI" panose="020B0604030504040204" pitchFamily="50" charset="-128"/>
              </a:rPr>
              <a:t>診（２週間、１か月）</a:t>
            </a:r>
            <a:endParaRPr lang="en-US" altLang="ja-JP" dirty="0" smtClean="0">
              <a:latin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cs typeface="Meiryo UI" panose="020B0604030504040204" pitchFamily="50" charset="-128"/>
              </a:rPr>
              <a:t>産後検診（２週間、１か月）</a:t>
            </a:r>
            <a:endParaRPr lang="en-US" altLang="ja-JP" dirty="0" smtClean="0">
              <a:latin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cs typeface="Meiryo UI" panose="020B0604030504040204" pitchFamily="50" charset="-128"/>
              </a:rPr>
              <a:t>母乳</a:t>
            </a:r>
            <a:r>
              <a:rPr lang="ja-JP" altLang="en-US" dirty="0" smtClean="0">
                <a:latin typeface="Meiryo UI" panose="020B0604030504040204" pitchFamily="50" charset="-128"/>
                <a:cs typeface="Meiryo UI" panose="020B0604030504040204" pitchFamily="50" charset="-128"/>
              </a:rPr>
              <a:t>外来</a:t>
            </a:r>
            <a:endParaRPr lang="en-US" altLang="ja-JP" dirty="0" smtClean="0">
              <a:latin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cs typeface="Meiryo UI" panose="020B0604030504040204" pitchFamily="50" charset="-128"/>
              </a:rPr>
              <a:t>産褥入院中のケア</a:t>
            </a:r>
            <a:endParaRPr lang="en-US" altLang="ja-JP" dirty="0" smtClean="0">
              <a:latin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cs typeface="Meiryo UI" panose="020B0604030504040204" pitchFamily="50" charset="-128"/>
              </a:rPr>
              <a:t>母親学級（前期・中期・後記・産後）</a:t>
            </a:r>
            <a:endParaRPr lang="en-US" altLang="ja-JP" dirty="0" smtClean="0">
              <a:latin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4" descr="放射型ベン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5277049"/>
              </p:ext>
            </p:extLst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1088572" y="5428660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 smtClean="0">
                <a:latin typeface="Meiryo UI" panose="020B0604030504040204" pitchFamily="50" charset="-128"/>
                <a:cs typeface="Meiryo UI" panose="020B0604030504040204" pitchFamily="50" charset="-128"/>
              </a:rPr>
              <a:t>これらを研修を終えた</a:t>
            </a:r>
            <a:endParaRPr lang="en-US" altLang="ja-JP" dirty="0" smtClean="0">
              <a:latin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cs typeface="Meiryo UI" panose="020B0604030504040204" pitchFamily="50" charset="-128"/>
              </a:rPr>
              <a:t>助産師が受け持ちます</a:t>
            </a:r>
            <a:endParaRPr lang="ja-JP" altLang="en-US" dirty="0">
              <a:latin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5105" y="323959"/>
            <a:ext cx="8686800" cy="1463040"/>
          </a:xfrm>
        </p:spPr>
        <p:txBody>
          <a:bodyPr/>
          <a:lstStyle/>
          <a:p>
            <a:r>
              <a:rPr kumimoji="1" lang="ja-JP" altLang="en-US" dirty="0" smtClean="0"/>
              <a:t>研修システム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28170" y="1843458"/>
            <a:ext cx="11575144" cy="474602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 smtClean="0"/>
              <a:t>普通研修（給料有）</a:t>
            </a:r>
            <a:endParaRPr kumimoji="1" lang="en-US" altLang="ja-JP" sz="2400" b="1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・就職後オリエンテーション３日間、その後助産師業務につきながら、徐々にスキルアップしていただきます。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院内助産システムにて一人でお産が取れるには、１００件以上の分娩取扱い経験がある方で、</a:t>
            </a:r>
            <a:endParaRPr lang="en-US" altLang="ja-JP" dirty="0" smtClean="0"/>
          </a:p>
          <a:p>
            <a:r>
              <a:rPr lang="ja-JP" altLang="en-US" dirty="0" smtClean="0"/>
              <a:t>　当院</a:t>
            </a:r>
            <a:r>
              <a:rPr lang="ja-JP" altLang="en-US" dirty="0"/>
              <a:t>にて</a:t>
            </a:r>
            <a:r>
              <a:rPr lang="ja-JP" altLang="en-US" dirty="0" smtClean="0"/>
              <a:t>３０件の見学・レポート、１０～２０件の助産師ダブル介助後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審査にて合格したものは一人で分娩を取ることができます。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（新卒２年間はこのシステムは使えません）</a:t>
            </a:r>
            <a:endParaRPr lang="en-US" altLang="ja-JP" dirty="0" smtClean="0"/>
          </a:p>
          <a:p>
            <a:r>
              <a:rPr lang="ja-JP" altLang="en-US" dirty="0" smtClean="0"/>
              <a:t>・助産師外来を一人で行うためには</a:t>
            </a:r>
            <a:r>
              <a:rPr lang="ja-JP" altLang="en-US" dirty="0" smtClean="0"/>
              <a:t>、病棟での院内助産システムを習得し、半年間</a:t>
            </a:r>
            <a:r>
              <a:rPr lang="ja-JP" altLang="en-US" dirty="0" smtClean="0"/>
              <a:t>の外来勤務の後、</a:t>
            </a:r>
            <a:r>
              <a:rPr lang="ja-JP" altLang="en-US" dirty="0" smtClean="0"/>
              <a:t>助産師外　　　来</a:t>
            </a:r>
            <a:r>
              <a:rPr lang="ja-JP" altLang="en-US" dirty="0" smtClean="0"/>
              <a:t>研修を半年、１年後</a:t>
            </a:r>
            <a:r>
              <a:rPr lang="ja-JP" altLang="en-US" dirty="0" smtClean="0"/>
              <a:t>に独り立ち</a:t>
            </a:r>
            <a:r>
              <a:rPr lang="ja-JP" altLang="en-US" dirty="0" smtClean="0"/>
              <a:t>して助産師外来を行うことができます。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sz="2400" b="1" dirty="0" smtClean="0"/>
              <a:t>就職</a:t>
            </a:r>
            <a:r>
              <a:rPr lang="ja-JP" altLang="en-US" sz="2400" b="1" dirty="0"/>
              <a:t>前</a:t>
            </a:r>
            <a:r>
              <a:rPr lang="ja-JP" altLang="en-US" sz="2400" b="1" dirty="0" smtClean="0"/>
              <a:t>研修（無給</a:t>
            </a:r>
            <a:r>
              <a:rPr lang="ja-JP" altLang="en-US" sz="2400" b="1" dirty="0" smtClean="0"/>
              <a:t>・当院でのアルバイト可</a:t>
            </a:r>
            <a:r>
              <a:rPr lang="ja-JP" altLang="en-US" sz="2400" b="1" dirty="0" smtClean="0"/>
              <a:t>・・・夜勤・教室他）</a:t>
            </a:r>
            <a:endParaRPr lang="en-US" altLang="ja-JP" sz="2400" b="1" dirty="0" smtClean="0"/>
          </a:p>
          <a:p>
            <a:endParaRPr lang="en-US" altLang="ja-JP" sz="2400" b="1" dirty="0"/>
          </a:p>
          <a:p>
            <a:r>
              <a:rPr lang="ja-JP" altLang="en-US" sz="2400" dirty="0" smtClean="0"/>
              <a:t>・</a:t>
            </a:r>
            <a:r>
              <a:rPr lang="ja-JP" altLang="en-US" sz="1800" dirty="0" smtClean="0"/>
              <a:t>３か月の週２０時間程度の研修を業務には一切つかず、徹底して研修のみを行います。３か月の</a:t>
            </a:r>
            <a:r>
              <a:rPr lang="ja-JP" altLang="en-US" sz="1800" dirty="0" smtClean="0"/>
              <a:t>研修後（研修プログラムの内容は上記に準じます）審査</a:t>
            </a:r>
            <a:r>
              <a:rPr lang="ja-JP" altLang="en-US" sz="1800" dirty="0" smtClean="0"/>
              <a:t>にて院内助　　産システムにて一人で分娩を取り扱うことができます。</a:t>
            </a:r>
            <a:endParaRPr lang="en-US" altLang="ja-JP" sz="1800" dirty="0" smtClean="0"/>
          </a:p>
          <a:p>
            <a:r>
              <a:rPr lang="ja-JP" altLang="en-US" sz="1800" dirty="0" smtClean="0"/>
              <a:t>・３か月</a:t>
            </a:r>
            <a:r>
              <a:rPr lang="ja-JP" altLang="en-US" sz="1800" smtClean="0"/>
              <a:t>の</a:t>
            </a:r>
            <a:r>
              <a:rPr lang="ja-JP" altLang="en-US" sz="1800" smtClean="0"/>
              <a:t>研修後（研修は院長外来・助産師外来の見学・ダブルにて実施）助産師</a:t>
            </a:r>
            <a:r>
              <a:rPr lang="ja-JP" altLang="en-US" sz="1800" dirty="0" smtClean="0"/>
              <a:t>外来を一人で行うことができます。</a:t>
            </a:r>
            <a:endParaRPr lang="en-US" altLang="ja-JP" sz="1600" dirty="0"/>
          </a:p>
          <a:p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2298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9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2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44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サロン・ド・フォーレ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サロン・ド・フォーレ</Template>
  <TotalTime>0</TotalTime>
  <Words>89</Words>
  <Application>Microsoft Office PowerPoint</Application>
  <PresentationFormat>ユーザー設定</PresentationFormat>
  <Paragraphs>32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サロン・ド・フォーレ</vt:lpstr>
      <vt:lpstr>院内助産システム</vt:lpstr>
      <vt:lpstr>院内助産システムとは</vt:lpstr>
      <vt:lpstr>研修システム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2013-05-30T04:53:17Z</dcterms:created>
  <dcterms:modified xsi:type="dcterms:W3CDTF">2013-06-07T04:07:18Z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